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PT Sans Narrow"/>
      <p:regular r:id="rId29"/>
      <p:bold r:id="rId30"/>
    </p:embeddedFont>
    <p:embeddedFont>
      <p:font typeface="Open Sans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TSansNarrow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regular.fntdata"/><Relationship Id="rId30" Type="http://schemas.openxmlformats.org/officeDocument/2006/relationships/font" Target="fonts/PTSansNarrow-bold.fntdata"/><Relationship Id="rId11" Type="http://schemas.openxmlformats.org/officeDocument/2006/relationships/slide" Target="slides/slide6.xml"/><Relationship Id="rId33" Type="http://schemas.openxmlformats.org/officeDocument/2006/relationships/font" Target="fonts/OpenSans-italic.fntdata"/><Relationship Id="rId10" Type="http://schemas.openxmlformats.org/officeDocument/2006/relationships/slide" Target="slides/slide5.xml"/><Relationship Id="rId32" Type="http://schemas.openxmlformats.org/officeDocument/2006/relationships/font" Target="fonts/Open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OpenSans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80a58e537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80a58e537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6ffc2f6b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6ffc2f6b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6d6c9a8d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6d6c9a8d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6d6c9a8d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6d6c9a8d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6e7b2557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6e7b2557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6d6c9a8d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6d6c9a8d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6ffc2f6b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6ffc2f6b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6ffc2f6b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6ffc2f6b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6ffc2f6b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56ffc2f6b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56ffc2f6b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56ffc2f6b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6ffc2f6b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6ffc2f6b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707d8b52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707d8b52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56ffc2f6b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56ffc2f6b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8e9793a71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58e9793a7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6c7f56a0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6c7f56a0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56c7f56a01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56c7f56a01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80a58e537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80a58e537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80a58e537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80a58e537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80a58e537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80a58e537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683b16e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683b16e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6c7f56a01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56c7f56a01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56c7f56a01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56c7f56a01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6c7f56a01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56c7f56a01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github.com/taki0112/BigGAN-Tensorflow" TargetMode="External"/><Relationship Id="rId4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github.com/NVlabs/stylegan" TargetMode="External"/><Relationship Id="rId4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arxiv.org/pdf/1702.01983.pdf" TargetMode="External"/><Relationship Id="rId4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junyanz/CycleGAN" TargetMode="External"/><Relationship Id="rId4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phillipi.github.io/pix2pix/" TargetMode="External"/><Relationship Id="rId4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hanzhanggit/StackGAN" TargetMode="External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blogs.nvidia.com/blog/2019/03/18/gaugan-photorealistic-landscapes-nvidia-research/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docs.google.com/document/d/1pwpOe86hfm8DepUDPV30XEUfWWAjtdpZgA0XofKXwek/edit#" TargetMode="External"/><Relationship Id="rId4" Type="http://schemas.openxmlformats.org/officeDocument/2006/relationships/hyperlink" Target="https://www.youtube.com/watch?v=HGYYEUSm-0Q" TargetMode="External"/><Relationship Id="rId5" Type="http://schemas.openxmlformats.org/officeDocument/2006/relationships/hyperlink" Target="https://gandissect.csail.mit.edu/" TargetMode="External"/><Relationship Id="rId6" Type="http://schemas.openxmlformats.org/officeDocument/2006/relationships/hyperlink" Target="https://medium.com/@jonathan_hui/gan-gan-series-2d279f906e7b" TargetMode="External"/><Relationship Id="rId7" Type="http://schemas.openxmlformats.org/officeDocument/2006/relationships/hyperlink" Target="http://www.deeplearningbook.org/contents/generative_models.htm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Learning através  das abstrações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Generative Adversarial Networks (GANs)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Convolutional GANs</a:t>
            </a:r>
            <a:endParaRPr/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Arquitetura um pouco diferente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Camadas convolucionais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Nada de Pooling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Batch Normalization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Mitiga muito dos problemas anteriores</a:t>
            </a:r>
            <a:endParaRPr/>
          </a:p>
        </p:txBody>
      </p:sp>
      <p:pic>
        <p:nvPicPr>
          <p:cNvPr id="124" name="Google Shape;12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5850" y="2973475"/>
            <a:ext cx="6791325" cy="20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Aplicações</a:t>
            </a:r>
            <a:r>
              <a:rPr lang="en"/>
              <a:t> </a:t>
            </a:r>
            <a:endParaRPr/>
          </a:p>
        </p:txBody>
      </p:sp>
      <p:sp>
        <p:nvSpPr>
          <p:cNvPr id="130" name="Google Shape;130;p2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World Models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Reinforcement Learning que sonha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Image Augmentation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99.1 % de acurácia no MNIST usando apenas 10 exemplos por classe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Multimodal learning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Aplicações </a:t>
            </a:r>
            <a:endParaRPr/>
          </a:p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Super-Resolution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7191" y="1613500"/>
            <a:ext cx="6402408" cy="330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Aplicações </a:t>
            </a:r>
            <a:endParaRPr/>
          </a:p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Super-Resolution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4350" y="1610575"/>
            <a:ext cx="6537199" cy="3248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GANs famosas</a:t>
            </a:r>
            <a:endParaRPr/>
          </a:p>
        </p:txBody>
      </p:sp>
      <p:sp>
        <p:nvSpPr>
          <p:cNvPr id="150" name="Google Shape;150;p2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BigGAN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4600" y="1418726"/>
            <a:ext cx="7004000" cy="352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GANs famosas</a:t>
            </a:r>
            <a:endParaRPr/>
          </a:p>
        </p:txBody>
      </p:sp>
      <p:sp>
        <p:nvSpPr>
          <p:cNvPr id="157" name="Google Shape;157;p2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StyleGAN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4850" y="1322000"/>
            <a:ext cx="4960300" cy="3730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GANs famosas</a:t>
            </a:r>
            <a:endParaRPr/>
          </a:p>
        </p:txBody>
      </p:sp>
      <p:sp>
        <p:nvSpPr>
          <p:cNvPr id="164" name="Google Shape;164;p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Age c-GAN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4496" y="1310550"/>
            <a:ext cx="5292704" cy="330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GANs famosas</a:t>
            </a:r>
            <a:endParaRPr/>
          </a:p>
        </p:txBody>
      </p:sp>
      <p:sp>
        <p:nvSpPr>
          <p:cNvPr id="171" name="Google Shape;171;p2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cycleGAN</a:t>
            </a:r>
            <a:r>
              <a:rPr lang="en"/>
              <a:t>	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325" y="1822900"/>
            <a:ext cx="8515350" cy="259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GANs famosas</a:t>
            </a:r>
            <a:endParaRPr/>
          </a:p>
        </p:txBody>
      </p:sp>
      <p:sp>
        <p:nvSpPr>
          <p:cNvPr id="178" name="Google Shape;178;p3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pix2pix</a:t>
            </a:r>
            <a:r>
              <a:rPr lang="en"/>
              <a:t>	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937" y="1782049"/>
            <a:ext cx="7987774" cy="293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GANs famosas</a:t>
            </a:r>
            <a:endParaRPr/>
          </a:p>
        </p:txBody>
      </p:sp>
      <p:sp>
        <p:nvSpPr>
          <p:cNvPr id="185" name="Google Shape;185;p3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stackGAN</a:t>
            </a:r>
            <a:r>
              <a:rPr lang="en"/>
              <a:t>	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6" name="Google Shape;18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5238" y="1379375"/>
            <a:ext cx="6429375" cy="307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Generative Models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Image result for taxonomy of generative models"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900" y="1266325"/>
            <a:ext cx="6657950" cy="330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GANs famosas</a:t>
            </a:r>
            <a:endParaRPr/>
          </a:p>
        </p:txBody>
      </p:sp>
      <p:sp>
        <p:nvSpPr>
          <p:cNvPr id="192" name="Google Shape;192;p3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GauGAN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Pontos Filosóficos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33"/>
          <p:cNvSpPr txBox="1"/>
          <p:nvPr>
            <p:ph idx="1" type="body"/>
          </p:nvPr>
        </p:nvSpPr>
        <p:spPr>
          <a:xfrm>
            <a:off x="311700" y="1301350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Permite várias respostas corretas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3"/>
          <p:cNvSpPr/>
          <p:nvPr/>
        </p:nvSpPr>
        <p:spPr>
          <a:xfrm>
            <a:off x="1093175" y="2225425"/>
            <a:ext cx="182100" cy="196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3"/>
          <p:cNvSpPr/>
          <p:nvPr/>
        </p:nvSpPr>
        <p:spPr>
          <a:xfrm>
            <a:off x="4258800" y="2081750"/>
            <a:ext cx="182100" cy="196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3"/>
          <p:cNvSpPr/>
          <p:nvPr/>
        </p:nvSpPr>
        <p:spPr>
          <a:xfrm>
            <a:off x="1890175" y="2691400"/>
            <a:ext cx="182100" cy="196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3"/>
          <p:cNvSpPr/>
          <p:nvPr/>
        </p:nvSpPr>
        <p:spPr>
          <a:xfrm>
            <a:off x="1150950" y="2691400"/>
            <a:ext cx="182100" cy="196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3"/>
          <p:cNvSpPr/>
          <p:nvPr/>
        </p:nvSpPr>
        <p:spPr>
          <a:xfrm>
            <a:off x="3528250" y="2637100"/>
            <a:ext cx="182100" cy="196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3"/>
          <p:cNvSpPr/>
          <p:nvPr/>
        </p:nvSpPr>
        <p:spPr>
          <a:xfrm>
            <a:off x="2042575" y="4124475"/>
            <a:ext cx="182100" cy="161100"/>
          </a:xfrm>
          <a:prstGeom prst="ellipse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5" name="Google Shape;205;p33"/>
          <p:cNvCxnSpPr>
            <a:stCxn id="201" idx="2"/>
            <a:endCxn id="202" idx="6"/>
          </p:cNvCxnSpPr>
          <p:nvPr/>
        </p:nvCxnSpPr>
        <p:spPr>
          <a:xfrm rot="10800000">
            <a:off x="1333075" y="2789500"/>
            <a:ext cx="5571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6" name="Google Shape;206;p33"/>
          <p:cNvCxnSpPr>
            <a:stCxn id="204" idx="0"/>
            <a:endCxn id="201" idx="4"/>
          </p:cNvCxnSpPr>
          <p:nvPr/>
        </p:nvCxnSpPr>
        <p:spPr>
          <a:xfrm rot="10800000">
            <a:off x="1981225" y="2887575"/>
            <a:ext cx="152400" cy="12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7" name="Google Shape;207;p33"/>
          <p:cNvSpPr/>
          <p:nvPr/>
        </p:nvSpPr>
        <p:spPr>
          <a:xfrm>
            <a:off x="1799125" y="2195650"/>
            <a:ext cx="182100" cy="196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3"/>
          <p:cNvSpPr/>
          <p:nvPr/>
        </p:nvSpPr>
        <p:spPr>
          <a:xfrm>
            <a:off x="3675400" y="2081750"/>
            <a:ext cx="182100" cy="196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3"/>
          <p:cNvSpPr/>
          <p:nvPr/>
        </p:nvSpPr>
        <p:spPr>
          <a:xfrm>
            <a:off x="4127475" y="2574025"/>
            <a:ext cx="182100" cy="196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3"/>
          <p:cNvSpPr/>
          <p:nvPr/>
        </p:nvSpPr>
        <p:spPr>
          <a:xfrm>
            <a:off x="4309575" y="4017575"/>
            <a:ext cx="182100" cy="161100"/>
          </a:xfrm>
          <a:prstGeom prst="ellipse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1" name="Google Shape;211;p33"/>
          <p:cNvCxnSpPr/>
          <p:nvPr/>
        </p:nvCxnSpPr>
        <p:spPr>
          <a:xfrm rot="10800000">
            <a:off x="4273650" y="2775450"/>
            <a:ext cx="152400" cy="123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2" name="Google Shape;212;p33"/>
          <p:cNvSpPr txBox="1"/>
          <p:nvPr/>
        </p:nvSpPr>
        <p:spPr>
          <a:xfrm>
            <a:off x="1275275" y="4282075"/>
            <a:ext cx="11211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MSE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3" name="Google Shape;213;p33"/>
          <p:cNvSpPr txBox="1"/>
          <p:nvPr/>
        </p:nvSpPr>
        <p:spPr>
          <a:xfrm>
            <a:off x="3838350" y="4302850"/>
            <a:ext cx="1023000" cy="3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GAN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Pontos Filosóficos</a:t>
            </a:r>
            <a:endParaRPr/>
          </a:p>
        </p:txBody>
      </p:sp>
      <p:sp>
        <p:nvSpPr>
          <p:cNvPr id="219" name="Google Shape;219;p3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Nosso aprendizado muitas vezes é mais parecido com uma GAN do que com outras técnicas de Deep Learning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Como você aprendeu a escrever?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 que é aprender algo, qual seria a </a:t>
            </a:r>
            <a:r>
              <a:rPr lang="en"/>
              <a:t>função</a:t>
            </a:r>
            <a:r>
              <a:rPr lang="en"/>
              <a:t> a se maximizar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 contexto do sistema educacional é que temos provas para simular uma </a:t>
            </a:r>
            <a:r>
              <a:rPr lang="en"/>
              <a:t>função</a:t>
            </a:r>
            <a:r>
              <a:rPr lang="en"/>
              <a:t> a se maximizar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Mas a gente sabe que isso é ruim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400"/>
              <a:t>Inclusive, podemos interpretar o discriminador como um professor (apontando saídas corretas) do que como um adversário, e todo o processo é análogo a noção de deliberate practice (K. Anders Ericsson)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225" name="Google Shape;225;p3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Machine Learning Tokyo GAN Workshop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Resourcesception!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Ian Goodfellow: Generative Adversarial Networks (NIPS 2016 tutorial)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GAN Dissection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GAN Series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Deep Learning Book</a:t>
            </a:r>
            <a:r>
              <a:rPr lang="en"/>
              <a:t> (pag 696)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Conceito Básico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Método de aprendizado não supervisionado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 baseia no conceito de jogos de soma zero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/>
              <a:t>A priori é um framework bem geral, porém usaremos redes neurais para as nossas funções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Usa redes neurais para treinar um modelo generativo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Analogia das obras de arte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Estrutura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Duas redes neurais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Discriminador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Rede que julga se a imagem gerada é verdadeira (pertence a </a:t>
            </a:r>
            <a:r>
              <a:rPr lang="en"/>
              <a:t>distribuição</a:t>
            </a:r>
            <a:r>
              <a:rPr lang="en"/>
              <a:t>) ou não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/>
              <a:t>Gerador</a:t>
            </a:r>
            <a:endParaRPr u="sng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Rede que gera novas imagens e tenta enganar o discriminador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Em geral aprende a mapear de um </a:t>
            </a:r>
            <a:r>
              <a:rPr lang="en"/>
              <a:t>espaço</a:t>
            </a:r>
            <a:r>
              <a:rPr lang="en"/>
              <a:t> latente (vetor de dimensão bem menor que a imagem) para a </a:t>
            </a:r>
            <a:r>
              <a:rPr lang="en"/>
              <a:t>distribuição</a:t>
            </a:r>
            <a:r>
              <a:rPr lang="en"/>
              <a:t> das imagens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Treinamento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Discriminador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É treinado recebendo as imagens originais e as geradas pela rede generativa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Tem que sabe dizer qual é real e qual é falsa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Podemos usar como erro a entropia cruzada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Heuristicamente é melhor evitar certeza (colocar 0.9 em vez de 1 no valor a ser predito para os membros da </a:t>
            </a:r>
            <a:r>
              <a:rPr lang="en"/>
              <a:t>distribuição</a:t>
            </a:r>
            <a:r>
              <a:rPr lang="en"/>
              <a:t> real)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Recomenda-se trená-lo sozinho um pouco antes para ter gradientes mais smooth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Treinamento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Gerador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Recebe como entrada um vetor aleatório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Tem que conseguir enganar o discriminador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Inicialmente usava-se o negativo da loss do discriminador, mas alguns preferem           -E</a:t>
            </a:r>
            <a:r>
              <a:rPr baseline="-25000" lang="en"/>
              <a:t>z</a:t>
            </a:r>
            <a:r>
              <a:rPr lang="en"/>
              <a:t>(log D(G(z))) por questões heurísticas (menor chance de vanishing gradient e faz mais sentido)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Dificuldades no treinamento</a:t>
            </a:r>
            <a:endParaRPr/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 descriminador pode ficar muito melhor que o gerador	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Por estarmos otimizando duas </a:t>
            </a:r>
            <a:r>
              <a:rPr lang="en"/>
              <a:t>funções</a:t>
            </a:r>
            <a:r>
              <a:rPr lang="en"/>
              <a:t> opostas muitas vezes nem convergimos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 Collapse</a:t>
            </a:r>
            <a:endParaRPr/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Distribuições</a:t>
            </a:r>
            <a:r>
              <a:rPr lang="en"/>
              <a:t> são multimodais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 Gerador muitas vezes aprende apenas a moda que o discriminador tem maior dificuldade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Porém para o discriminador passa a valer a pena considerar todo mundo dessa moda falso</a:t>
            </a:r>
            <a:endParaRPr/>
          </a:p>
        </p:txBody>
      </p:sp>
      <p:pic>
        <p:nvPicPr>
          <p:cNvPr descr="Image result for mode collapse"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995675"/>
            <a:ext cx="8391600" cy="203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 Collapse</a:t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Surge da diferença de minimax e maxmin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 fizermos minimax estamos a salvo de mode collapse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Mas a priori a otimização é simultânea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063" y="2246025"/>
            <a:ext cx="8663874" cy="245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